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748" r:id="rId2"/>
    <p:sldId id="1307" r:id="rId3"/>
    <p:sldId id="1574" r:id="rId4"/>
    <p:sldId id="1560" r:id="rId5"/>
    <p:sldId id="1298" r:id="rId6"/>
    <p:sldId id="1572" r:id="rId7"/>
    <p:sldId id="1174" r:id="rId8"/>
    <p:sldId id="1176" r:id="rId9"/>
    <p:sldId id="1573" r:id="rId10"/>
    <p:sldId id="1575" r:id="rId11"/>
    <p:sldId id="1536" r:id="rId12"/>
    <p:sldId id="1537" r:id="rId13"/>
    <p:sldId id="1539" r:id="rId14"/>
    <p:sldId id="1540" r:id="rId15"/>
    <p:sldId id="1542" r:id="rId16"/>
    <p:sldId id="1541" r:id="rId17"/>
    <p:sldId id="1543" r:id="rId18"/>
    <p:sldId id="1544" r:id="rId19"/>
    <p:sldId id="1545" r:id="rId20"/>
    <p:sldId id="1546" r:id="rId21"/>
    <p:sldId id="1547" r:id="rId22"/>
    <p:sldId id="1548" r:id="rId23"/>
    <p:sldId id="1549" r:id="rId24"/>
    <p:sldId id="1550" r:id="rId25"/>
    <p:sldId id="1576" r:id="rId26"/>
    <p:sldId id="1557" r:id="rId27"/>
    <p:sldId id="1329" r:id="rId28"/>
    <p:sldId id="1330" r:id="rId29"/>
    <p:sldId id="1331" r:id="rId30"/>
    <p:sldId id="1333" r:id="rId31"/>
    <p:sldId id="1332" r:id="rId32"/>
    <p:sldId id="1577" r:id="rId33"/>
    <p:sldId id="1323" r:id="rId34"/>
    <p:sldId id="1324" r:id="rId35"/>
    <p:sldId id="1317" r:id="rId36"/>
    <p:sldId id="1319" r:id="rId37"/>
    <p:sldId id="1320" r:id="rId38"/>
    <p:sldId id="1352" r:id="rId39"/>
    <p:sldId id="1353" r:id="rId40"/>
    <p:sldId id="1354" r:id="rId41"/>
    <p:sldId id="1326" r:id="rId42"/>
    <p:sldId id="1335" r:id="rId43"/>
    <p:sldId id="1334" r:id="rId44"/>
    <p:sldId id="1336" r:id="rId45"/>
    <p:sldId id="1327" r:id="rId46"/>
    <p:sldId id="1337" r:id="rId47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7" userDrawn="1">
          <p15:clr>
            <a:srgbClr val="A4A3A4"/>
          </p15:clr>
        </p15:guide>
        <p15:guide id="2" pos="223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8D0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35" autoAdjust="0"/>
    <p:restoredTop sz="94664" autoAdjust="0"/>
  </p:normalViewPr>
  <p:slideViewPr>
    <p:cSldViewPr snapToGrid="0">
      <p:cViewPr varScale="1">
        <p:scale>
          <a:sx n="113" d="100"/>
          <a:sy n="113" d="100"/>
        </p:scale>
        <p:origin x="967" y="10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4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-8949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2957"/>
        <p:guide pos="223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917422"/>
            <a:ext cx="3077740" cy="469424"/>
          </a:xfrm>
          <a:prstGeom prst="rect">
            <a:avLst/>
          </a:prstGeom>
        </p:spPr>
        <p:txBody>
          <a:bodyPr vert="horz" lIns="94205" tIns="47103" rIns="94205" bIns="471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5" y="8917422"/>
            <a:ext cx="3077740" cy="469424"/>
          </a:xfrm>
          <a:prstGeom prst="rect">
            <a:avLst/>
          </a:prstGeom>
        </p:spPr>
        <p:txBody>
          <a:bodyPr vert="horz" lIns="94205" tIns="47103" rIns="94205" bIns="47103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102475" cy="469424"/>
          </a:xfrm>
          <a:prstGeom prst="rect">
            <a:avLst/>
          </a:prstGeom>
        </p:spPr>
        <p:txBody>
          <a:bodyPr vert="horz" lIns="94218" tIns="47110" rIns="94218" bIns="47110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77740" cy="469424"/>
          </a:xfrm>
          <a:prstGeom prst="rect">
            <a:avLst/>
          </a:prstGeom>
        </p:spPr>
        <p:txBody>
          <a:bodyPr vert="horz" lIns="94205" tIns="47103" rIns="94205" bIns="4710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5" y="0"/>
            <a:ext cx="3077740" cy="469424"/>
          </a:xfrm>
          <a:prstGeom prst="rect">
            <a:avLst/>
          </a:prstGeom>
        </p:spPr>
        <p:txBody>
          <a:bodyPr vert="horz" lIns="94205" tIns="47103" rIns="94205" bIns="47103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05" tIns="47103" rIns="94205" bIns="4710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05" tIns="47103" rIns="94205" bIns="47103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917422"/>
            <a:ext cx="3077740" cy="469424"/>
          </a:xfrm>
          <a:prstGeom prst="rect">
            <a:avLst/>
          </a:prstGeom>
        </p:spPr>
        <p:txBody>
          <a:bodyPr vert="horz" lIns="94205" tIns="47103" rIns="94205" bIns="4710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5" y="8917422"/>
            <a:ext cx="3077740" cy="469424"/>
          </a:xfrm>
          <a:prstGeom prst="rect">
            <a:avLst/>
          </a:prstGeom>
        </p:spPr>
        <p:txBody>
          <a:bodyPr vert="horz" lIns="94205" tIns="47103" rIns="94205" bIns="47103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4913" y="704850"/>
            <a:ext cx="4692650" cy="35210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800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33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86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083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BB2D44-E288-4892-A592-DDEB642D6B1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90222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6202"/>
            <a:ext cx="8229600" cy="477996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59362-353E-4125-A831-1F9856F4DC9A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A966A-A786-44B0-B55E-FF15E7D316A4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36EDE-23C5-471A-88DA-1FBC737932FD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A0F68E-FD11-4C9A-840F-4BC4B7BFFA72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1D495-ED60-456F-B80B-ACFC8FC5A00F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11562-529C-4E0E-B04C-74F90076769E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75A7C-82EA-4B09-9B6D-415391D9DC25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EBC728-0AC1-4369-8B34-104061EECE42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D1ED8-0335-42C6-9907-CED024E641DD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FA32A-0C04-4D88-9A01-0043636AE199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8B8E3-231F-453E-8F4C-A8568CD6263F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educalc.net/page/2338917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ZjvX5zq7BXg?feature=oembed" TargetMode="External"/><Relationship Id="rId4" Type="http://schemas.openxmlformats.org/officeDocument/2006/relationships/hyperlink" Target="https://www.youtube.com/watch?v=ZjvX5zq7BXg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BZmeZyDGkQ0?feature=oembed" TargetMode="External"/><Relationship Id="rId5" Type="http://schemas.openxmlformats.org/officeDocument/2006/relationships/hyperlink" Target="https://www.youtube.com/watch?v=BZmeZyDGkQ0" TargetMode="External"/><Relationship Id="rId4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BZmeZyDGkQ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3999"/>
            <a:ext cx="8229600" cy="2348753"/>
          </a:xfrm>
        </p:spPr>
        <p:txBody>
          <a:bodyPr>
            <a:noAutofit/>
          </a:bodyPr>
          <a:lstStyle/>
          <a:p>
            <a:r>
              <a:rPr lang="en-US" sz="3200" dirty="0"/>
              <a:t>EECS 498 System Design of a Search Engine</a:t>
            </a:r>
            <a:br>
              <a:rPr lang="en-US" sz="2800" dirty="0"/>
            </a:br>
            <a:r>
              <a:rPr lang="en-US" sz="2400" dirty="0"/>
              <a:t>Winter 2026</a:t>
            </a:r>
            <a:br>
              <a:rPr lang="en-US" sz="3200" dirty="0"/>
            </a:br>
            <a:r>
              <a:rPr lang="en-US" sz="2400" dirty="0"/>
              <a:t>Lecture 20:  The Citicorp Crisis and Backdoor to the iPhone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indent="-514350" algn="ctr">
              <a:spcBef>
                <a:spcPct val="20000"/>
              </a:spcBef>
              <a:defRPr/>
            </a:pPr>
            <a:endParaRPr lang="en-US" sz="3200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5EFE9-BEAB-DBB4-0783-57CADFD23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0A070-3AE9-D1DF-57CB-413A6CE2A3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details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the Citicorp crisis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ethical spheres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backdoor to the iPhone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BE299-F718-17F8-FA7E-224DAF29D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300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95200-BFD8-2EAA-D027-33B30FBF5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6AFD-72D4-5E3A-7548-C84D06019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28085-2C07-4872-0A1C-96B633E83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the Citicorp crisis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ethical spheres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backdoor to the iPhone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B0432-2E9C-054C-F45E-23A8F43E2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25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5895B-5ADC-4183-5485-0A232E4F7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1"/>
            <a:ext cx="8229600" cy="365126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tee shirt orders close tomorrow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CA24F6-F429-F53B-37CD-02E239FA5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2238F7C-21B1-2503-9B7D-174CE3EB0B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23" y="739005"/>
            <a:ext cx="6774553" cy="5716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1868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A450E-091F-51B4-4E57-7F72758D7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86D23-94C9-EECB-BBFA-603346FCD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Please read my ranking paper.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best heuristics are the ones that can cherry pick the really good matches out of the sea of trash.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Lab on getting starting on GCP will be next week.  You’ll go from logging in the first time to building and running your </a:t>
            </a:r>
            <a:r>
              <a:rPr lang="en-US" dirty="0" err="1"/>
              <a:t>LinuxGetSsl</a:t>
            </a:r>
            <a:r>
              <a:rPr lang="en-US" dirty="0"/>
              <a:t> utility.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BEDD8-B96C-C09D-C1EB-CF759D7E2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55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8176F-A490-EB0D-50BA-5D602CFF6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9CDA-FA2A-6CFC-6CC5-794F553FE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5DEBC-CA8E-A002-B89F-1064BDC812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 are now into fun topics while you build your engines.  Today will be some case studies on ethics.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 I’m thinking negotiations next, followed by organizational behavior.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I’m also thinking of a lecture on time value of money and cash flow diagrams?  To enjoy it, you will need a free HP-12 financial calculator emulator on your phone or laptop.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CD12F-8888-3DF4-746B-D8A0C0B24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824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example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You need a car for the next 3 years and you’re considering two alternatives.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1. An older gas guzzler for $5,000 which you estimate will require $150/month for gas and $100/month on repairs.  After 3 years, you expect it could be sold for $3,000.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2. A newer, more efficient car that for $12,000 that would need only $80/month in gas and $40/ month for repairs.  After 3 years, you expect it could be sold for $6,000.</a:t>
            </a:r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You’re living on money you’re borrowing at 8% APR.  Which is the better deal?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D4AC8-F175-B19C-577B-036DB181C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09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1676400" y="1143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2"/>
          <p:cNvCxnSpPr/>
          <p:nvPr/>
        </p:nvCxnSpPr>
        <p:spPr>
          <a:xfrm>
            <a:off x="1676400" y="1143000"/>
            <a:ext cx="0" cy="16002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/>
          <p:nvPr/>
        </p:nvCxnSpPr>
        <p:spPr>
          <a:xfrm>
            <a:off x="2133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2590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3048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505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62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4196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8768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620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2484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791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3340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5"/>
          <p:cNvSpPr txBox="1"/>
          <p:nvPr/>
        </p:nvSpPr>
        <p:spPr>
          <a:xfrm>
            <a:off x="6629400" y="990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81200" y="685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1       2       3      4       5      6       7      8      9      10                      35    36</a:t>
            </a:r>
          </a:p>
        </p:txBody>
      </p:sp>
      <p:sp>
        <p:nvSpPr>
          <p:cNvPr id="17" name="Left Brace 16"/>
          <p:cNvSpPr/>
          <p:nvPr/>
        </p:nvSpPr>
        <p:spPr>
          <a:xfrm rot="16200000">
            <a:off x="4953000" y="-10668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810000" y="2362200"/>
            <a:ext cx="3244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$250 per month for gas + repairs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28800" y="24384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$5,000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8077200" y="228600"/>
            <a:ext cx="0" cy="9144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3"/>
          <p:cNvSpPr txBox="1"/>
          <p:nvPr/>
        </p:nvSpPr>
        <p:spPr>
          <a:xfrm>
            <a:off x="4419600" y="304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1676400" y="4191000"/>
            <a:ext cx="64008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1676400" y="4191000"/>
            <a:ext cx="0" cy="20574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33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2590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048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505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62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44196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48768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7620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62484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791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53340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4"/>
          <p:cNvSpPr txBox="1"/>
          <p:nvPr/>
        </p:nvSpPr>
        <p:spPr>
          <a:xfrm>
            <a:off x="6629400" y="4038600"/>
            <a:ext cx="6767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rgbClr val="FF0000"/>
                </a:solidFill>
              </a:rPr>
              <a:t>…</a:t>
            </a:r>
          </a:p>
        </p:txBody>
      </p:sp>
      <p:sp>
        <p:nvSpPr>
          <p:cNvPr id="36" name="TextBox 15"/>
          <p:cNvSpPr txBox="1"/>
          <p:nvPr/>
        </p:nvSpPr>
        <p:spPr>
          <a:xfrm>
            <a:off x="1981200" y="3733800"/>
            <a:ext cx="655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1       2       3      4       5      6       7      8      9      10                     35    36</a:t>
            </a:r>
          </a:p>
        </p:txBody>
      </p:sp>
      <p:sp>
        <p:nvSpPr>
          <p:cNvPr id="37" name="Left Brace 36"/>
          <p:cNvSpPr/>
          <p:nvPr/>
        </p:nvSpPr>
        <p:spPr>
          <a:xfrm rot="16200000">
            <a:off x="4953000" y="1981200"/>
            <a:ext cx="304800" cy="62484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8" name="TextBox 17"/>
          <p:cNvSpPr txBox="1"/>
          <p:nvPr/>
        </p:nvSpPr>
        <p:spPr>
          <a:xfrm>
            <a:off x="4038600" y="5486400"/>
            <a:ext cx="3244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$120 per month for gas + repairs</a:t>
            </a:r>
          </a:p>
        </p:txBody>
      </p:sp>
      <p:sp>
        <p:nvSpPr>
          <p:cNvPr id="39" name="TextBox 18"/>
          <p:cNvSpPr txBox="1"/>
          <p:nvPr/>
        </p:nvSpPr>
        <p:spPr>
          <a:xfrm>
            <a:off x="1828800" y="5562600"/>
            <a:ext cx="11451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$12,0000</a:t>
            </a:r>
          </a:p>
          <a:p>
            <a:r>
              <a:rPr lang="en-US" dirty="0"/>
              <a:t>Initial cost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8077200" y="2819400"/>
            <a:ext cx="0" cy="1371600"/>
          </a:xfrm>
          <a:prstGeom prst="straightConnector1">
            <a:avLst/>
          </a:prstGeom>
          <a:ln w="508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20"/>
          <p:cNvSpPr txBox="1"/>
          <p:nvPr/>
        </p:nvSpPr>
        <p:spPr>
          <a:xfrm>
            <a:off x="4419600" y="3352800"/>
            <a:ext cx="822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Month</a:t>
            </a:r>
          </a:p>
        </p:txBody>
      </p:sp>
      <p:sp>
        <p:nvSpPr>
          <p:cNvPr id="58" name="TextBox 19"/>
          <p:cNvSpPr txBox="1"/>
          <p:nvPr/>
        </p:nvSpPr>
        <p:spPr>
          <a:xfrm>
            <a:off x="304800" y="990600"/>
            <a:ext cx="846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Gas</a:t>
            </a:r>
          </a:p>
          <a:p>
            <a:r>
              <a:rPr lang="en-US" dirty="0"/>
              <a:t>guzzler</a:t>
            </a:r>
          </a:p>
        </p:txBody>
      </p:sp>
      <p:sp>
        <p:nvSpPr>
          <p:cNvPr id="59" name="TextBox 19"/>
          <p:cNvSpPr txBox="1"/>
          <p:nvPr/>
        </p:nvSpPr>
        <p:spPr>
          <a:xfrm>
            <a:off x="304800" y="4267200"/>
            <a:ext cx="9441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Efficient</a:t>
            </a:r>
          </a:p>
          <a:p>
            <a:r>
              <a:rPr lang="en-US" dirty="0"/>
              <a:t>car</a:t>
            </a:r>
          </a:p>
        </p:txBody>
      </p:sp>
      <p:sp>
        <p:nvSpPr>
          <p:cNvPr id="49" name="TextBox 18"/>
          <p:cNvSpPr txBox="1"/>
          <p:nvPr/>
        </p:nvSpPr>
        <p:spPr>
          <a:xfrm>
            <a:off x="7162800" y="31242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$6,000 </a:t>
            </a:r>
          </a:p>
        </p:txBody>
      </p:sp>
      <p:sp>
        <p:nvSpPr>
          <p:cNvPr id="50" name="TextBox 18"/>
          <p:cNvSpPr txBox="1"/>
          <p:nvPr/>
        </p:nvSpPr>
        <p:spPr>
          <a:xfrm>
            <a:off x="7086600" y="228600"/>
            <a:ext cx="880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$3,000 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8077200" y="1143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077200" y="4191000"/>
            <a:ext cx="0" cy="609600"/>
          </a:xfrm>
          <a:prstGeom prst="straightConnector1">
            <a:avLst/>
          </a:prstGeom>
          <a:ln w="508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8"/>
          <p:cNvSpPr txBox="1"/>
          <p:nvPr/>
        </p:nvSpPr>
        <p:spPr>
          <a:xfrm>
            <a:off x="533400" y="304800"/>
            <a:ext cx="1925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NPV = -$10,616.19</a:t>
            </a:r>
          </a:p>
        </p:txBody>
      </p:sp>
      <p:sp>
        <p:nvSpPr>
          <p:cNvPr id="53" name="TextBox 18"/>
          <p:cNvSpPr txBox="1"/>
          <p:nvPr/>
        </p:nvSpPr>
        <p:spPr>
          <a:xfrm>
            <a:off x="609600" y="3276600"/>
            <a:ext cx="1925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NPV = -$11,105.89</a:t>
            </a:r>
          </a:p>
        </p:txBody>
      </p:sp>
      <p:sp>
        <p:nvSpPr>
          <p:cNvPr id="42" name="Slide Number Placeholder 41">
            <a:extLst>
              <a:ext uri="{FF2B5EF4-FFF2-40B4-BE49-F238E27FC236}">
                <a16:creationId xmlns:a16="http://schemas.microsoft.com/office/drawing/2014/main" id="{885CC93F-2F0D-3B21-F6D3-A05BDD716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BE9D-B7C5-83C6-CA45-B8F54C549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you’ll need an HP-12 emulator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C2B3-E42F-0E33-3A26-A59A8ABF8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909037"/>
            <a:ext cx="3657211" cy="902230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Fortunately, HP released a free one. </a:t>
            </a:r>
            <a:r>
              <a:rPr lang="en-US" dirty="0">
                <a:hlinkClick r:id="rId2"/>
              </a:rPr>
              <a:t>https://www.educalc.net/page/2338917/</a:t>
            </a:r>
            <a:endParaRPr lang="en-US" dirty="0"/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73D13-0441-42B4-23A6-E8503C074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Picture 2" descr="C:\Users\Nicole\UW\css371\Spring2015\Images\HP-12c.png">
            <a:extLst>
              <a:ext uri="{FF2B5EF4-FFF2-40B4-BE49-F238E27FC236}">
                <a16:creationId xmlns:a16="http://schemas.microsoft.com/office/drawing/2014/main" id="{EDD25CF6-A99F-ABAF-E554-10EA2B5C9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339114"/>
            <a:ext cx="3657211" cy="2311397"/>
          </a:xfrm>
          <a:prstGeom prst="rect">
            <a:avLst/>
          </a:prstGeom>
          <a:noFill/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6DBCB3-539B-AEF8-83BE-CD2C2D0CB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865" y="1339114"/>
            <a:ext cx="4393935" cy="372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6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C2D88-6DC8-91BB-A039-6357D9451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36B72-663A-4BDD-E07D-AF6D25DAF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2A4446-6E4B-CDC5-341E-AD034B417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the Citicorp crisis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ethical spheres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backdoor to the iPhone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2D15ED-2636-8930-4DC2-BCA624796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244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The lot was owned by St. Peter’s.  They initially refused to sell but finally agreed on condition the bank would build a new church next to the tower on the same lot.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2226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To maximize floor space, William </a:t>
            </a:r>
            <a:r>
              <a:rPr lang="en-US" sz="2000" dirty="0" err="1"/>
              <a:t>LeMessurier</a:t>
            </a:r>
            <a:r>
              <a:rPr lang="en-US" sz="2000" dirty="0"/>
              <a:t>, the structural engineer, came up with the idea of building it on 9-story high stilts, with the church under one of the corner.</a:t>
            </a:r>
          </a:p>
          <a:p>
            <a:pPr algn="l"/>
            <a:r>
              <a:rPr lang="en-US" sz="2000" dirty="0"/>
              <a:t>So the columns wouldn’t go through the church, he moved them to the middle of each side.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5977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Diane Hartley, an UG working on her thesis in civil engineering at Princeton studied the plans and noticed it appeared more likely to topple in a hurricane than traditional designs.</a:t>
            </a:r>
          </a:p>
          <a:p>
            <a:pPr algn="l"/>
            <a:r>
              <a:rPr lang="en-US" sz="2000" dirty="0"/>
              <a:t>She contacted </a:t>
            </a:r>
            <a:r>
              <a:rPr lang="en-US" sz="2000" dirty="0" err="1"/>
              <a:t>LeMessurier’s</a:t>
            </a:r>
            <a:r>
              <a:rPr lang="en-US" sz="2000" dirty="0"/>
              <a:t> </a:t>
            </a:r>
            <a:r>
              <a:rPr lang="en-US" sz="2000" dirty="0" err="1"/>
              <a:t>offce</a:t>
            </a:r>
            <a:r>
              <a:rPr lang="en-US" sz="2000" dirty="0"/>
              <a:t> and was initially brushed off.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782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 err="1"/>
              <a:t>LeMessurier</a:t>
            </a:r>
            <a:r>
              <a:rPr lang="en-US" sz="2000" dirty="0"/>
              <a:t> heard about the call and decided to check his calculations.</a:t>
            </a:r>
          </a:p>
          <a:p>
            <a:pPr algn="l"/>
            <a:r>
              <a:rPr lang="en-US" sz="2000" dirty="0"/>
              <a:t>To his horror, he discovered that the strongest wind loads would not be perpendicular as he’d assumed.</a:t>
            </a:r>
          </a:p>
          <a:p>
            <a:pPr algn="l"/>
            <a:r>
              <a:rPr lang="en-US" sz="2000" dirty="0"/>
              <a:t>If high winds hit at a 45° angle, the building was in danger of collapse.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5966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 err="1"/>
              <a:t>LeMessurier</a:t>
            </a:r>
            <a:r>
              <a:rPr lang="en-US" sz="2000" dirty="0"/>
              <a:t> also found that the load-bearing columns had been bolted together instead of welded as specified in his drawings, making the considerably weaker.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221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 err="1"/>
              <a:t>LeMessurier</a:t>
            </a:r>
            <a:r>
              <a:rPr lang="en-US" sz="2000" dirty="0"/>
              <a:t> calculated that the tower could fall in a 16-year storm if power to the powered mass damper on the roof failed.</a:t>
            </a:r>
          </a:p>
          <a:p>
            <a:pPr algn="l"/>
            <a:r>
              <a:rPr lang="en-US" sz="2000" dirty="0"/>
              <a:t>And even with power, the tower would fall in a 55-year storm.</a:t>
            </a:r>
          </a:p>
          <a:p>
            <a:pPr algn="l"/>
            <a:r>
              <a:rPr lang="en-US" sz="2000" dirty="0"/>
              <a:t>The risk it would fall in any given year was roughly equal to the probability of drawing the King of Spades.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1619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 err="1"/>
              <a:t>LeMessurier</a:t>
            </a:r>
            <a:r>
              <a:rPr lang="en-US" sz="2000" dirty="0"/>
              <a:t> became aware of this at the beginning of the 1978 hurricane season.</a:t>
            </a:r>
          </a:p>
          <a:p>
            <a:pPr algn="l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3997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New York building code only required designers to consider perpendicular winds, so, in a strict legal sense, he had not violated the building code.</a:t>
            </a:r>
          </a:p>
          <a:p>
            <a:pPr algn="l"/>
            <a:r>
              <a:rPr lang="en-US" sz="2000" dirty="0"/>
              <a:t>But he felt a moral obligation to the people in the building and realized his career could be over if this became known.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1923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the Citicorp Center crisis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Who should be informed?</a:t>
            </a:r>
          </a:p>
          <a:p>
            <a:pPr algn="l"/>
            <a:r>
              <a:rPr lang="en-US" sz="2000" dirty="0"/>
              <a:t>Did the public have a right to know?</a:t>
            </a:r>
          </a:p>
          <a:p>
            <a:pPr algn="l"/>
            <a:r>
              <a:rPr lang="en-US" sz="2000" dirty="0"/>
              <a:t>Was </a:t>
            </a:r>
            <a:r>
              <a:rPr lang="en-US" sz="2000" dirty="0" err="1"/>
              <a:t>LeMessurier</a:t>
            </a:r>
            <a:r>
              <a:rPr lang="en-US" sz="2000" dirty="0"/>
              <a:t> the only person morally obliged or did he share responsibility?</a:t>
            </a:r>
          </a:p>
          <a:p>
            <a:pPr algn="l"/>
            <a:r>
              <a:rPr lang="en-US" sz="2000" dirty="0"/>
              <a:t>What should he do?</a:t>
            </a:r>
          </a:p>
          <a:p>
            <a:pPr algn="l"/>
            <a:endParaRPr lang="en-US" sz="2000" dirty="0"/>
          </a:p>
          <a:p>
            <a:pPr algn="l"/>
            <a:r>
              <a:rPr lang="en-US" sz="2000" dirty="0"/>
              <a:t>You have 5 minutes to discuss.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882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what he actually did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Decide to contact Citicorp to explain the problem but worked out a plan to fix the problem before the meeting.</a:t>
            </a:r>
          </a:p>
          <a:p>
            <a:pPr algn="l"/>
            <a:r>
              <a:rPr lang="en-US" sz="2000" dirty="0"/>
              <a:t>The plan involved welding thick steel plates to each of 200 bolted joints, doing the work at night when the building was empty, starting in August.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140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what he actually did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He also informed the City of NY and the Office of Disaster Management.</a:t>
            </a:r>
          </a:p>
          <a:p>
            <a:pPr algn="l"/>
            <a:r>
              <a:rPr lang="en-US" sz="2000" dirty="0"/>
              <a:t>Together, they worked out evacuation plans for a 10-block radius.</a:t>
            </a:r>
          </a:p>
          <a:p>
            <a:pPr algn="l"/>
            <a:r>
              <a:rPr lang="en-US" sz="2000" dirty="0"/>
              <a:t>He also hired 2 independent teams of meteorologists to monitor the weather.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427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what he actually did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On September 1, 1978, Hurricane Ella was approaching.  If it continued on its predicted path, the winds would almost certainly exceed the critical limit.</a:t>
            </a:r>
          </a:p>
          <a:p>
            <a:pPr algn="l"/>
            <a:r>
              <a:rPr lang="en-US" sz="2000" dirty="0"/>
              <a:t>Just as </a:t>
            </a:r>
            <a:r>
              <a:rPr lang="en-US" sz="2000" dirty="0" err="1"/>
              <a:t>LeMessurier</a:t>
            </a:r>
            <a:r>
              <a:rPr lang="en-US" sz="2000" dirty="0"/>
              <a:t> was about order evacuation, the hurricane changed its path.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what he actually did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The public and Citicorp employees were never told the purpose of the nightly welding jobs, which were completed in October.</a:t>
            </a:r>
          </a:p>
          <a:p>
            <a:pPr algn="l"/>
            <a:r>
              <a:rPr lang="en-US" sz="2000" dirty="0"/>
              <a:t>Neither </a:t>
            </a:r>
            <a:r>
              <a:rPr lang="en-US" sz="2000" dirty="0" err="1"/>
              <a:t>LeMessurier</a:t>
            </a:r>
            <a:r>
              <a:rPr lang="en-US" sz="2000" dirty="0"/>
              <a:t> nor Citicorp felt it was necessary to reveal the truth to those not directly involved in the decision-making process.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31583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A7FE3-6460-13CC-FDF8-D18C7B82E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672043"/>
          </a:xfrm>
        </p:spPr>
        <p:txBody>
          <a:bodyPr>
            <a:normAutofit/>
          </a:bodyPr>
          <a:lstStyle/>
          <a:p>
            <a:r>
              <a:rPr lang="en-US" sz="3200" dirty="0"/>
              <a:t>what he actually did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EAE62-23C0-0FC4-F743-AA6E04CA4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98172"/>
            <a:ext cx="2635321" cy="4779338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The full story was never revealed until 17 years later, when </a:t>
            </a:r>
            <a:r>
              <a:rPr lang="en-US" sz="2000" i="1" dirty="0"/>
              <a:t>The New Yorker </a:t>
            </a:r>
            <a:r>
              <a:rPr lang="en-US" sz="2000" dirty="0"/>
              <a:t>ran a lengthy article by Joe Morgenstern.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87BA40-36BB-FDF0-18B9-24F2CC00C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A02E3D5-8A95-04E2-B608-243B50493F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873" y="1498172"/>
            <a:ext cx="5342776" cy="356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0600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823E6-2BFD-7005-01C9-5E9013972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52D5B-D1EA-A687-FA97-A39609714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0B38E-12AE-37A3-F47D-A59FF4ABB0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Citicorp crisis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ethical spheres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/>
              <a:t>backdoor to the iPhone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556B0-B525-D3FC-0DC2-81C962BFD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321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61BD06-C3D8-F04E-85F9-2542A1638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4F9FE-FFBE-3D5D-A84D-AC19188B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spheres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B9BED-93D0-80CE-C066-53C3E76195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run a business or help create the policy and you’re faced with a making a decision, you might think about the problem in in terms of several ethical spheres.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03F4D-8372-F7B6-A96C-CE06D4405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6316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63A14412-09BE-0369-8460-1C75985547EE}"/>
              </a:ext>
            </a:extLst>
          </p:cNvPr>
          <p:cNvSpPr>
            <a:spLocks noChangeAspect="1"/>
          </p:cNvSpPr>
          <p:nvPr/>
        </p:nvSpPr>
        <p:spPr>
          <a:xfrm>
            <a:off x="3754150" y="1067747"/>
            <a:ext cx="3530138" cy="3530138"/>
          </a:xfrm>
          <a:prstGeom prst="ellipse">
            <a:avLst/>
          </a:prstGeom>
          <a:solidFill>
            <a:srgbClr val="FFC000">
              <a:alpha val="18000"/>
            </a:srgb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3FF7E9C-1B46-54DB-1623-AD1EF193D7CF}"/>
              </a:ext>
            </a:extLst>
          </p:cNvPr>
          <p:cNvSpPr>
            <a:spLocks noChangeAspect="1"/>
          </p:cNvSpPr>
          <p:nvPr/>
        </p:nvSpPr>
        <p:spPr>
          <a:xfrm>
            <a:off x="3770909" y="2826174"/>
            <a:ext cx="3530138" cy="3530138"/>
          </a:xfrm>
          <a:prstGeom prst="ellipse">
            <a:avLst/>
          </a:prstGeom>
          <a:solidFill>
            <a:schemeClr val="accent3">
              <a:lumMod val="7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685E47-37FD-F129-20F1-A84F1B292409}"/>
              </a:ext>
            </a:extLst>
          </p:cNvPr>
          <p:cNvSpPr>
            <a:spLocks noChangeAspect="1"/>
          </p:cNvSpPr>
          <p:nvPr/>
        </p:nvSpPr>
        <p:spPr>
          <a:xfrm>
            <a:off x="1921607" y="2826174"/>
            <a:ext cx="3530138" cy="3530138"/>
          </a:xfrm>
          <a:prstGeom prst="ellipse">
            <a:avLst/>
          </a:prstGeom>
          <a:solidFill>
            <a:srgbClr val="C00000">
              <a:alpha val="18000"/>
            </a:srgb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CA77C15-E473-627B-04DE-B82A8AA038F4}"/>
              </a:ext>
            </a:extLst>
          </p:cNvPr>
          <p:cNvSpPr>
            <a:spLocks noChangeAspect="1"/>
          </p:cNvSpPr>
          <p:nvPr/>
        </p:nvSpPr>
        <p:spPr>
          <a:xfrm>
            <a:off x="1904848" y="1067747"/>
            <a:ext cx="3530138" cy="3530138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565B3-2336-11D9-B858-2372240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7" y="274638"/>
            <a:ext cx="8229600" cy="793109"/>
          </a:xfrm>
        </p:spPr>
        <p:txBody>
          <a:bodyPr/>
          <a:lstStyle/>
          <a:p>
            <a:r>
              <a:rPr lang="en-US" dirty="0"/>
              <a:t>four ethical spheres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F3FE0-9349-C8F7-23DA-39F42EC20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3726" y="6218237"/>
            <a:ext cx="2133600" cy="365125"/>
          </a:xfrm>
        </p:spPr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1646C2-8814-96F3-0F9F-86A6E04B2474}"/>
              </a:ext>
            </a:extLst>
          </p:cNvPr>
          <p:cNvSpPr txBox="1"/>
          <p:nvPr/>
        </p:nvSpPr>
        <p:spPr>
          <a:xfrm>
            <a:off x="2523915" y="2106454"/>
            <a:ext cx="1772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Commitments of Private Life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5CDDC1-2EB2-1205-1AC5-555B231CB8EF}"/>
              </a:ext>
            </a:extLst>
          </p:cNvPr>
          <p:cNvSpPr txBox="1"/>
          <p:nvPr/>
        </p:nvSpPr>
        <p:spPr>
          <a:xfrm>
            <a:off x="2489676" y="4744663"/>
            <a:ext cx="1973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Commitments of Company Leaders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298320-6D69-A0D9-4E43-D57EDA8EC31F}"/>
              </a:ext>
            </a:extLst>
          </p:cNvPr>
          <p:cNvSpPr txBox="1"/>
          <p:nvPr/>
        </p:nvSpPr>
        <p:spPr>
          <a:xfrm>
            <a:off x="4760038" y="4606163"/>
            <a:ext cx="2133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Responsibilities beyond the Firm’s Boundaries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D4B228-8609-9BFF-074C-A65D08FCA02B}"/>
              </a:ext>
            </a:extLst>
          </p:cNvPr>
          <p:cNvSpPr txBox="1"/>
          <p:nvPr/>
        </p:nvSpPr>
        <p:spPr>
          <a:xfrm>
            <a:off x="4760038" y="2106454"/>
            <a:ext cx="1784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Commitments of Economic Agents</a:t>
            </a:r>
          </a:p>
        </p:txBody>
      </p:sp>
    </p:spTree>
    <p:extLst>
      <p:ext uri="{BB962C8B-B14F-4D97-AF65-F5344CB8AC3E}">
        <p14:creationId xmlns:p14="http://schemas.microsoft.com/office/powerpoint/2010/main" val="2499114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63A14412-09BE-0369-8460-1C75985547EE}"/>
              </a:ext>
            </a:extLst>
          </p:cNvPr>
          <p:cNvSpPr>
            <a:spLocks noChangeAspect="1"/>
          </p:cNvSpPr>
          <p:nvPr/>
        </p:nvSpPr>
        <p:spPr>
          <a:xfrm>
            <a:off x="3770909" y="1067747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3FF7E9C-1B46-54DB-1623-AD1EF193D7CF}"/>
              </a:ext>
            </a:extLst>
          </p:cNvPr>
          <p:cNvSpPr>
            <a:spLocks noChangeAspect="1"/>
          </p:cNvSpPr>
          <p:nvPr/>
        </p:nvSpPr>
        <p:spPr>
          <a:xfrm>
            <a:off x="3770909" y="2826174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685E47-37FD-F129-20F1-A84F1B292409}"/>
              </a:ext>
            </a:extLst>
          </p:cNvPr>
          <p:cNvSpPr>
            <a:spLocks noChangeAspect="1"/>
          </p:cNvSpPr>
          <p:nvPr/>
        </p:nvSpPr>
        <p:spPr>
          <a:xfrm>
            <a:off x="1921607" y="2826174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CA77C15-E473-627B-04DE-B82A8AA038F4}"/>
              </a:ext>
            </a:extLst>
          </p:cNvPr>
          <p:cNvSpPr>
            <a:spLocks noChangeAspect="1"/>
          </p:cNvSpPr>
          <p:nvPr/>
        </p:nvSpPr>
        <p:spPr>
          <a:xfrm>
            <a:off x="1904848" y="1067747"/>
            <a:ext cx="3530138" cy="3530138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565B3-2336-11D9-B858-2372240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7" y="274638"/>
            <a:ext cx="8229600" cy="793109"/>
          </a:xfrm>
        </p:spPr>
        <p:txBody>
          <a:bodyPr/>
          <a:lstStyle/>
          <a:p>
            <a:r>
              <a:rPr lang="en-US" dirty="0"/>
              <a:t>four ethical spheres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F3FE0-9349-C8F7-23DA-39F42EC20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3726" y="6218237"/>
            <a:ext cx="2133600" cy="365125"/>
          </a:xfrm>
        </p:spPr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1646C2-8814-96F3-0F9F-86A6E04B2474}"/>
              </a:ext>
            </a:extLst>
          </p:cNvPr>
          <p:cNvSpPr txBox="1"/>
          <p:nvPr/>
        </p:nvSpPr>
        <p:spPr>
          <a:xfrm>
            <a:off x="2587840" y="1810511"/>
            <a:ext cx="23661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Commitments of Private Life</a:t>
            </a:r>
            <a:br>
              <a:rPr lang="en-US" dirty="0"/>
            </a:br>
            <a:r>
              <a:rPr lang="en-US" dirty="0"/>
              <a:t>Abstract universal principles, e.g., telling the truth, avoiding injury to others, differs from person to person.</a:t>
            </a:r>
          </a:p>
        </p:txBody>
      </p:sp>
    </p:spTree>
    <p:extLst>
      <p:ext uri="{BB962C8B-B14F-4D97-AF65-F5344CB8AC3E}">
        <p14:creationId xmlns:p14="http://schemas.microsoft.com/office/powerpoint/2010/main" val="761486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63A14412-09BE-0369-8460-1C75985547EE}"/>
              </a:ext>
            </a:extLst>
          </p:cNvPr>
          <p:cNvSpPr>
            <a:spLocks noChangeAspect="1"/>
          </p:cNvSpPr>
          <p:nvPr/>
        </p:nvSpPr>
        <p:spPr>
          <a:xfrm>
            <a:off x="3754150" y="1067747"/>
            <a:ext cx="3530138" cy="3530138"/>
          </a:xfrm>
          <a:prstGeom prst="ellipse">
            <a:avLst/>
          </a:prstGeom>
          <a:solidFill>
            <a:srgbClr val="FFC000">
              <a:alpha val="18000"/>
            </a:srgb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3FF7E9C-1B46-54DB-1623-AD1EF193D7CF}"/>
              </a:ext>
            </a:extLst>
          </p:cNvPr>
          <p:cNvSpPr>
            <a:spLocks noChangeAspect="1"/>
          </p:cNvSpPr>
          <p:nvPr/>
        </p:nvSpPr>
        <p:spPr>
          <a:xfrm>
            <a:off x="3770909" y="2826174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685E47-37FD-F129-20F1-A84F1B292409}"/>
              </a:ext>
            </a:extLst>
          </p:cNvPr>
          <p:cNvSpPr>
            <a:spLocks noChangeAspect="1"/>
          </p:cNvSpPr>
          <p:nvPr/>
        </p:nvSpPr>
        <p:spPr>
          <a:xfrm>
            <a:off x="1921607" y="2826174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CA77C15-E473-627B-04DE-B82A8AA038F4}"/>
              </a:ext>
            </a:extLst>
          </p:cNvPr>
          <p:cNvSpPr>
            <a:spLocks noChangeAspect="1"/>
          </p:cNvSpPr>
          <p:nvPr/>
        </p:nvSpPr>
        <p:spPr>
          <a:xfrm>
            <a:off x="1904848" y="1067747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565B3-2336-11D9-B858-2372240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7" y="274638"/>
            <a:ext cx="8229600" cy="793109"/>
          </a:xfrm>
        </p:spPr>
        <p:txBody>
          <a:bodyPr/>
          <a:lstStyle/>
          <a:p>
            <a:r>
              <a:rPr lang="en-US" dirty="0"/>
              <a:t>four ethical spheres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F3FE0-9349-C8F7-23DA-39F42EC20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3726" y="6218237"/>
            <a:ext cx="2133600" cy="365125"/>
          </a:xfrm>
        </p:spPr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D4B228-8609-9BFF-074C-A65D08FCA02B}"/>
              </a:ext>
            </a:extLst>
          </p:cNvPr>
          <p:cNvSpPr txBox="1"/>
          <p:nvPr/>
        </p:nvSpPr>
        <p:spPr>
          <a:xfrm>
            <a:off x="4626741" y="1623795"/>
            <a:ext cx="21091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Commitments of Economic Agents</a:t>
            </a:r>
          </a:p>
          <a:p>
            <a:r>
              <a:rPr lang="en-US" dirty="0"/>
              <a:t>Serving the interests of shareholders and maximizing wealth.</a:t>
            </a:r>
          </a:p>
        </p:txBody>
      </p:sp>
    </p:spTree>
    <p:extLst>
      <p:ext uri="{BB962C8B-B14F-4D97-AF65-F5344CB8AC3E}">
        <p14:creationId xmlns:p14="http://schemas.microsoft.com/office/powerpoint/2010/main" val="28918933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63A14412-09BE-0369-8460-1C75985547EE}"/>
              </a:ext>
            </a:extLst>
          </p:cNvPr>
          <p:cNvSpPr>
            <a:spLocks noChangeAspect="1"/>
          </p:cNvSpPr>
          <p:nvPr/>
        </p:nvSpPr>
        <p:spPr>
          <a:xfrm>
            <a:off x="3754150" y="1067747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3FF7E9C-1B46-54DB-1623-AD1EF193D7CF}"/>
              </a:ext>
            </a:extLst>
          </p:cNvPr>
          <p:cNvSpPr>
            <a:spLocks noChangeAspect="1"/>
          </p:cNvSpPr>
          <p:nvPr/>
        </p:nvSpPr>
        <p:spPr>
          <a:xfrm>
            <a:off x="3770909" y="2826174"/>
            <a:ext cx="3530138" cy="3530138"/>
          </a:xfrm>
          <a:prstGeom prst="ellipse">
            <a:avLst/>
          </a:prstGeom>
          <a:solidFill>
            <a:schemeClr val="accent3">
              <a:lumMod val="7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685E47-37FD-F129-20F1-A84F1B292409}"/>
              </a:ext>
            </a:extLst>
          </p:cNvPr>
          <p:cNvSpPr>
            <a:spLocks noChangeAspect="1"/>
          </p:cNvSpPr>
          <p:nvPr/>
        </p:nvSpPr>
        <p:spPr>
          <a:xfrm>
            <a:off x="1921607" y="2826174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CA77C15-E473-627B-04DE-B82A8AA038F4}"/>
              </a:ext>
            </a:extLst>
          </p:cNvPr>
          <p:cNvSpPr>
            <a:spLocks noChangeAspect="1"/>
          </p:cNvSpPr>
          <p:nvPr/>
        </p:nvSpPr>
        <p:spPr>
          <a:xfrm>
            <a:off x="1904848" y="1067747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565B3-2336-11D9-B858-2372240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7" y="274638"/>
            <a:ext cx="8229600" cy="793109"/>
          </a:xfrm>
        </p:spPr>
        <p:txBody>
          <a:bodyPr/>
          <a:lstStyle/>
          <a:p>
            <a:r>
              <a:rPr lang="en-US" dirty="0"/>
              <a:t>four ethical spheres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F3FE0-9349-C8F7-23DA-39F42EC20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3726" y="6218237"/>
            <a:ext cx="2133600" cy="365125"/>
          </a:xfrm>
        </p:spPr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298320-6D69-A0D9-4E43-D57EDA8EC31F}"/>
              </a:ext>
            </a:extLst>
          </p:cNvPr>
          <p:cNvSpPr txBox="1"/>
          <p:nvPr/>
        </p:nvSpPr>
        <p:spPr>
          <a:xfrm>
            <a:off x="4536385" y="3490381"/>
            <a:ext cx="21335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Responsibilities beyond the Firm’s Boundaries</a:t>
            </a:r>
            <a:br>
              <a:rPr lang="en-US" dirty="0"/>
            </a:br>
            <a:r>
              <a:rPr lang="en-US" dirty="0"/>
              <a:t>Relationships with government agencies, customers, suppliers, unions and the public</a:t>
            </a:r>
          </a:p>
        </p:txBody>
      </p:sp>
    </p:spTree>
    <p:extLst>
      <p:ext uri="{BB962C8B-B14F-4D97-AF65-F5344CB8AC3E}">
        <p14:creationId xmlns:p14="http://schemas.microsoft.com/office/powerpoint/2010/main" val="6734776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63A14412-09BE-0369-8460-1C75985547EE}"/>
              </a:ext>
            </a:extLst>
          </p:cNvPr>
          <p:cNvSpPr>
            <a:spLocks noChangeAspect="1"/>
          </p:cNvSpPr>
          <p:nvPr/>
        </p:nvSpPr>
        <p:spPr>
          <a:xfrm>
            <a:off x="3754150" y="1067747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3FF7E9C-1B46-54DB-1623-AD1EF193D7CF}"/>
              </a:ext>
            </a:extLst>
          </p:cNvPr>
          <p:cNvSpPr>
            <a:spLocks noChangeAspect="1"/>
          </p:cNvSpPr>
          <p:nvPr/>
        </p:nvSpPr>
        <p:spPr>
          <a:xfrm>
            <a:off x="3770909" y="2826174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685E47-37FD-F129-20F1-A84F1B292409}"/>
              </a:ext>
            </a:extLst>
          </p:cNvPr>
          <p:cNvSpPr>
            <a:spLocks noChangeAspect="1"/>
          </p:cNvSpPr>
          <p:nvPr/>
        </p:nvSpPr>
        <p:spPr>
          <a:xfrm>
            <a:off x="1921607" y="2826174"/>
            <a:ext cx="3530138" cy="3530138"/>
          </a:xfrm>
          <a:prstGeom prst="ellipse">
            <a:avLst/>
          </a:prstGeom>
          <a:solidFill>
            <a:srgbClr val="C00000">
              <a:alpha val="18000"/>
            </a:srgb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CA77C15-E473-627B-04DE-B82A8AA038F4}"/>
              </a:ext>
            </a:extLst>
          </p:cNvPr>
          <p:cNvSpPr>
            <a:spLocks noChangeAspect="1"/>
          </p:cNvSpPr>
          <p:nvPr/>
        </p:nvSpPr>
        <p:spPr>
          <a:xfrm>
            <a:off x="1929987" y="1067747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565B3-2336-11D9-B858-2372240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7" y="274638"/>
            <a:ext cx="8229600" cy="793109"/>
          </a:xfrm>
        </p:spPr>
        <p:txBody>
          <a:bodyPr/>
          <a:lstStyle/>
          <a:p>
            <a:r>
              <a:rPr lang="en-US" dirty="0"/>
              <a:t>four ethical spheres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F3FE0-9349-C8F7-23DA-39F42EC20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3726" y="6218237"/>
            <a:ext cx="2133600" cy="365125"/>
          </a:xfrm>
        </p:spPr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5CDDC1-2EB2-1205-1AC5-555B231CB8EF}"/>
              </a:ext>
            </a:extLst>
          </p:cNvPr>
          <p:cNvSpPr txBox="1"/>
          <p:nvPr/>
        </p:nvSpPr>
        <p:spPr>
          <a:xfrm>
            <a:off x="2546471" y="3603082"/>
            <a:ext cx="19232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Commitments of Company Leaders</a:t>
            </a:r>
            <a:br>
              <a:rPr lang="en-US" dirty="0"/>
            </a:br>
            <a:r>
              <a:rPr lang="en-US" dirty="0"/>
              <a:t>Shaping the lives and welfare of the company’s employees.</a:t>
            </a:r>
          </a:p>
        </p:txBody>
      </p:sp>
    </p:spTree>
    <p:extLst>
      <p:ext uri="{BB962C8B-B14F-4D97-AF65-F5344CB8AC3E}">
        <p14:creationId xmlns:p14="http://schemas.microsoft.com/office/powerpoint/2010/main" val="17925499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8E804-695D-00A1-F8F4-932C0A7F9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46CF-863F-FCD2-E969-DE4ECF654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5C9A7-2DD9-90BD-6509-ADE5D3D91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Citicorp crisis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ethical spheres</a:t>
            </a:r>
          </a:p>
          <a:p>
            <a:pPr marL="457200" indent="-457200">
              <a:buFont typeface="Arial" pitchFamily="34" charset="0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backdoor to the iPhone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260FEB-814F-39EC-75BB-0914149A8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918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43765-EBD4-8AA5-80BE-8D147EB45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ethical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2B83C-760A-D29C-C150-B57849772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9275"/>
            <a:ext cx="8229600" cy="4779963"/>
          </a:xfrm>
        </p:spPr>
        <p:txBody>
          <a:bodyPr/>
          <a:lstStyle/>
          <a:p>
            <a:r>
              <a:rPr lang="en-US" dirty="0"/>
              <a:t>A lot of decisions involve clear choices between right and wrong.</a:t>
            </a:r>
          </a:p>
          <a:p>
            <a:endParaRPr lang="en-US" dirty="0"/>
          </a:p>
          <a:p>
            <a:r>
              <a:rPr lang="en-US" dirty="0"/>
              <a:t>Enron (2001), WorldCom (2002), Lehman Brothers (2008), and Sam Bankman-Fried and FTX (2022) all collapsed as a result of the clearly unethical and illegal behavior.</a:t>
            </a:r>
          </a:p>
          <a:p>
            <a:endParaRPr lang="en-US" dirty="0"/>
          </a:p>
          <a:p>
            <a:r>
              <a:rPr lang="en-US" dirty="0"/>
              <a:t>After being caught cheating on EPA diesel emission tests (2015), Volkswagen lost market capitalization and took a reputational hit.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E8621-6460-1738-BACC-1328258FD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173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DB9F3-6F80-78EF-5682-3EF66AB4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harder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DEE24-9CB7-D100-00BA-6B1DB55C7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harder choices are right-vs-right.</a:t>
            </a:r>
          </a:p>
          <a:p>
            <a:endParaRPr lang="en-US" dirty="0"/>
          </a:p>
          <a:p>
            <a:r>
              <a:rPr lang="en-US" dirty="0"/>
              <a:t>These are choices between competing virtues.  Each alternative is the right thing to do, but there is no way to do both.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9F1A1-F18A-15E6-EEDE-57C43030A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804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D7D14-9A65-1E25-CB01-3FAE80741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backdoor to the iPhone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09E82-E7A9-30D8-CEF3-A1A3916014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It’s February 2016.  Apple has been ordered by a US Federal Court to assist the FBI in accessing the encrypted data on a terrorist’s iPhone.</a:t>
            </a:r>
          </a:p>
          <a:p>
            <a:endParaRPr lang="en-US" dirty="0"/>
          </a:p>
          <a:p>
            <a:r>
              <a:rPr lang="en-US" dirty="0"/>
              <a:t>The FBI demanded that Apple build a “backdoor”, essentially a new version of Apple’s iOS.</a:t>
            </a:r>
          </a:p>
          <a:p>
            <a:endParaRPr lang="en-US" dirty="0"/>
          </a:p>
          <a:p>
            <a:r>
              <a:rPr lang="en-US" dirty="0"/>
              <a:t>Tim Cook, Apple CEO, refused, citing Apple’s commitment to customer privacy and security.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89364-86F8-3C7A-E7A4-D5432EC72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430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E7219-A8DD-6B48-D341-572E8BA96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what did the </a:t>
            </a:r>
            <a:r>
              <a:rPr lang="en-US" sz="3200" dirty="0"/>
              <a:t>terrorists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17B73-1ADD-1F0C-6297-145FA90CF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December 2, 2015, a married terrorist couple shot and killed 14 people and injured 22 others in San Bernardino.  They were employees of the health department gathered for a holiday party.  One of the terrorists was a co-worker.</a:t>
            </a:r>
          </a:p>
          <a:p>
            <a:endParaRPr lang="en-US" dirty="0"/>
          </a:p>
          <a:p>
            <a:r>
              <a:rPr lang="en-US" dirty="0"/>
              <a:t>Both terrorists were killed in a gun battle with police.  The Islamic State and ISIS claimed they were supporters.</a:t>
            </a:r>
          </a:p>
          <a:p>
            <a:endParaRPr lang="en-US" dirty="0"/>
          </a:p>
          <a:p>
            <a:r>
              <a:rPr lang="en-US" dirty="0"/>
              <a:t>The terrorists had tried to destroy their computers and other cellphones, but a locked iPhone owned by San Bernardino County was found in the couple’s vehicle.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CF8676-D5A9-56A9-881E-4CAC519E2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090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C08F2-2085-45C6-B63D-BA286598F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the iPhone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EE73AC-AD54-E373-A7FC-D27A45FF6F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phone was locked with a four-digit password and set to eliminate all its data after ten failed password attempts.</a:t>
            </a:r>
          </a:p>
          <a:p>
            <a:endParaRPr lang="en-US" dirty="0"/>
          </a:p>
          <a:p>
            <a:r>
              <a:rPr lang="en-US" dirty="0"/>
              <a:t>Apple responded to subpoenas and search warrants and made Apple engineers available to the FBI to advise them.</a:t>
            </a:r>
          </a:p>
          <a:p>
            <a:endParaRPr lang="en-US" dirty="0"/>
          </a:p>
          <a:p>
            <a:r>
              <a:rPr lang="en-US" dirty="0"/>
              <a:t>But the FBI wanted Apple to build a “backdoor” to the iPhone.</a:t>
            </a:r>
          </a:p>
          <a:p>
            <a:endParaRPr lang="en-US" dirty="0"/>
          </a:p>
          <a:p>
            <a:r>
              <a:rPr lang="en-US" dirty="0"/>
              <a:t>Talks went on for 2 months between Apple and the Obama administration until Apple finally refused.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22ADB3-8B62-F50D-9E0E-9A6DF99C3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0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1713D-DCCD-A941-7A57-96DB85EA3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guest speakers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0338BC-6A40-D984-74B8-239A4406DE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I’d now like to introduce some guest speakers to explain the administration’s and Apple’s positions.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C278A-CCB9-A7CA-7EC1-6B20B0FB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9676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8CA529-FFD8-4D3B-2861-5529C2D63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3" name="Online Media 2" title="Obama Explains The Apple/FBI iPhone Battle">
            <a:hlinkClick r:id="" action="ppaction://media"/>
            <a:extLst>
              <a:ext uri="{FF2B5EF4-FFF2-40B4-BE49-F238E27FC236}">
                <a16:creationId xmlns:a16="http://schemas.microsoft.com/office/drawing/2014/main" id="{E8EB80BB-728F-39F2-AEC5-96AC96B4B32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73308" y="630425"/>
            <a:ext cx="8397384" cy="47439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BEA5E2-D170-31AD-7D55-47F067E14850}"/>
              </a:ext>
            </a:extLst>
          </p:cNvPr>
          <p:cNvSpPr txBox="1"/>
          <p:nvPr/>
        </p:nvSpPr>
        <p:spPr>
          <a:xfrm>
            <a:off x="1915242" y="5635620"/>
            <a:ext cx="57842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hlinkClick r:id="rId4"/>
              </a:rPr>
              <a:t>https://www.youtube.com/watch?v=ZjvX5zq7BXg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9177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972516-8AA3-1917-9744-7A98BEA3D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Online Media 2" title="Tim Cook Defends Apple's Encryption Policy">
            <a:hlinkClick r:id="" action="ppaction://media"/>
            <a:extLst>
              <a:ext uri="{FF2B5EF4-FFF2-40B4-BE49-F238E27FC236}">
                <a16:creationId xmlns:a16="http://schemas.microsoft.com/office/drawing/2014/main" id="{DB15BACD-F03F-F362-25A6-5C148EBBA56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373308" y="630425"/>
            <a:ext cx="8397384" cy="47439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0FC1E1-B033-ABE3-BC5C-ED5BAB4A923F}"/>
              </a:ext>
            </a:extLst>
          </p:cNvPr>
          <p:cNvSpPr txBox="1"/>
          <p:nvPr/>
        </p:nvSpPr>
        <p:spPr>
          <a:xfrm>
            <a:off x="2026314" y="5642652"/>
            <a:ext cx="57842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hlinkClick r:id="rId5"/>
              </a:rPr>
              <a:t>https://www.youtube.com/watch?v=BZmeZyDGkQ0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1726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0E508-912C-2620-1430-1C3187B8B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8879"/>
            <a:ext cx="8229600" cy="902229"/>
          </a:xfrm>
        </p:spPr>
        <p:txBody>
          <a:bodyPr>
            <a:normAutofit/>
          </a:bodyPr>
          <a:lstStyle/>
          <a:p>
            <a:r>
              <a:rPr lang="en-US" sz="3200" dirty="0"/>
              <a:t>why was this right-vs-right?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532DA-834A-883C-5830-0E5065EA2A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46202"/>
            <a:ext cx="3657600" cy="4916053"/>
          </a:xfrm>
        </p:spPr>
        <p:txBody>
          <a:bodyPr>
            <a:normAutofit lnSpcReduction="10000"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The government </a:t>
            </a:r>
            <a:r>
              <a:rPr lang="en-US" dirty="0"/>
              <a:t>had a legitimate interest in national security and fighting terrorism.</a:t>
            </a:r>
          </a:p>
          <a:p>
            <a:endParaRPr lang="en-US" dirty="0"/>
          </a:p>
          <a:p>
            <a:r>
              <a:rPr lang="en-US" dirty="0"/>
              <a:t>Terrorists use encryption to hide evidence.</a:t>
            </a:r>
          </a:p>
          <a:p>
            <a:endParaRPr lang="en-US" dirty="0"/>
          </a:p>
          <a:p>
            <a:r>
              <a:rPr lang="en-US" dirty="0"/>
              <a:t>The phone didn’t even belong to the terrorists, it belonged to the county, which also supported breaking into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FF0EB-AEEB-6062-A407-EEFBA7E0D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C5E779-785E-42D4-E8F6-EFA861FE4FCA}"/>
              </a:ext>
            </a:extLst>
          </p:cNvPr>
          <p:cNvSpPr txBox="1">
            <a:spLocks/>
          </p:cNvSpPr>
          <p:nvPr/>
        </p:nvSpPr>
        <p:spPr>
          <a:xfrm>
            <a:off x="5029202" y="1346202"/>
            <a:ext cx="3657600" cy="49160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>
                <a:solidFill>
                  <a:srgbClr val="C00000"/>
                </a:solidFill>
              </a:rPr>
              <a:t>Apple</a:t>
            </a:r>
            <a:r>
              <a:rPr lang="en-US" dirty="0"/>
              <a:t> had a legitimate concern that any backdoor could be misused by the government or others and would compromise the security of customer data.</a:t>
            </a:r>
          </a:p>
          <a:p>
            <a:endParaRPr lang="en-US" dirty="0"/>
          </a:p>
          <a:p>
            <a:r>
              <a:rPr lang="en-US" dirty="0"/>
              <a:t>After the Snowden revelations, Apple didn’t want to be seen as aiding the government in spying.</a:t>
            </a:r>
          </a:p>
        </p:txBody>
      </p:sp>
    </p:spTree>
    <p:extLst>
      <p:ext uri="{BB962C8B-B14F-4D97-AF65-F5344CB8AC3E}">
        <p14:creationId xmlns:p14="http://schemas.microsoft.com/office/powerpoint/2010/main" val="2176319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63A14412-09BE-0369-8460-1C75985547EE}"/>
              </a:ext>
            </a:extLst>
          </p:cNvPr>
          <p:cNvSpPr>
            <a:spLocks noChangeAspect="1"/>
          </p:cNvSpPr>
          <p:nvPr/>
        </p:nvSpPr>
        <p:spPr>
          <a:xfrm>
            <a:off x="3754150" y="1067747"/>
            <a:ext cx="3530138" cy="3530138"/>
          </a:xfrm>
          <a:prstGeom prst="ellipse">
            <a:avLst/>
          </a:prstGeom>
          <a:solidFill>
            <a:srgbClr val="FFC000">
              <a:alpha val="18000"/>
            </a:srgb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3FF7E9C-1B46-54DB-1623-AD1EF193D7CF}"/>
              </a:ext>
            </a:extLst>
          </p:cNvPr>
          <p:cNvSpPr>
            <a:spLocks noChangeAspect="1"/>
          </p:cNvSpPr>
          <p:nvPr/>
        </p:nvSpPr>
        <p:spPr>
          <a:xfrm>
            <a:off x="3770909" y="2826174"/>
            <a:ext cx="3530138" cy="3530138"/>
          </a:xfrm>
          <a:prstGeom prst="ellipse">
            <a:avLst/>
          </a:prstGeom>
          <a:solidFill>
            <a:schemeClr val="accent3">
              <a:lumMod val="7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685E47-37FD-F129-20F1-A84F1B292409}"/>
              </a:ext>
            </a:extLst>
          </p:cNvPr>
          <p:cNvSpPr>
            <a:spLocks noChangeAspect="1"/>
          </p:cNvSpPr>
          <p:nvPr/>
        </p:nvSpPr>
        <p:spPr>
          <a:xfrm>
            <a:off x="1921607" y="2826174"/>
            <a:ext cx="3530138" cy="3530138"/>
          </a:xfrm>
          <a:prstGeom prst="ellipse">
            <a:avLst/>
          </a:prstGeom>
          <a:solidFill>
            <a:srgbClr val="C00000">
              <a:alpha val="18000"/>
            </a:srgb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CA77C15-E473-627B-04DE-B82A8AA038F4}"/>
              </a:ext>
            </a:extLst>
          </p:cNvPr>
          <p:cNvSpPr>
            <a:spLocks noChangeAspect="1"/>
          </p:cNvSpPr>
          <p:nvPr/>
        </p:nvSpPr>
        <p:spPr>
          <a:xfrm>
            <a:off x="1904848" y="1067747"/>
            <a:ext cx="3530138" cy="3530138"/>
          </a:xfrm>
          <a:prstGeom prst="ellipse">
            <a:avLst/>
          </a:prstGeom>
          <a:solidFill>
            <a:schemeClr val="accent1"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565B3-2336-11D9-B858-2372240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7" y="274638"/>
            <a:ext cx="8229600" cy="793109"/>
          </a:xfrm>
        </p:spPr>
        <p:txBody>
          <a:bodyPr>
            <a:normAutofit/>
          </a:bodyPr>
          <a:lstStyle/>
          <a:p>
            <a:r>
              <a:rPr lang="en-US" sz="2800" dirty="0"/>
              <a:t>were these equally important to Cook?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F3FE0-9349-C8F7-23DA-39F42EC20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3726" y="6218237"/>
            <a:ext cx="2133600" cy="365125"/>
          </a:xfrm>
        </p:spPr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1646C2-8814-96F3-0F9F-86A6E04B2474}"/>
              </a:ext>
            </a:extLst>
          </p:cNvPr>
          <p:cNvSpPr txBox="1"/>
          <p:nvPr/>
        </p:nvSpPr>
        <p:spPr>
          <a:xfrm>
            <a:off x="2523915" y="2106454"/>
            <a:ext cx="1772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Commitments of Private Life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5CDDC1-2EB2-1205-1AC5-555B231CB8EF}"/>
              </a:ext>
            </a:extLst>
          </p:cNvPr>
          <p:cNvSpPr txBox="1"/>
          <p:nvPr/>
        </p:nvSpPr>
        <p:spPr>
          <a:xfrm>
            <a:off x="2489676" y="4744663"/>
            <a:ext cx="1973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Commitments of Company Leaders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298320-6D69-A0D9-4E43-D57EDA8EC31F}"/>
              </a:ext>
            </a:extLst>
          </p:cNvPr>
          <p:cNvSpPr txBox="1"/>
          <p:nvPr/>
        </p:nvSpPr>
        <p:spPr>
          <a:xfrm>
            <a:off x="4760038" y="4606163"/>
            <a:ext cx="21335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Responsibilities beyond the Firm’s Boundaries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D4B228-8609-9BFF-074C-A65D08FCA02B}"/>
              </a:ext>
            </a:extLst>
          </p:cNvPr>
          <p:cNvSpPr txBox="1"/>
          <p:nvPr/>
        </p:nvSpPr>
        <p:spPr>
          <a:xfrm>
            <a:off x="4760038" y="2106454"/>
            <a:ext cx="1784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Commitments of Economic Agents</a:t>
            </a:r>
          </a:p>
        </p:txBody>
      </p:sp>
    </p:spTree>
    <p:extLst>
      <p:ext uri="{BB962C8B-B14F-4D97-AF65-F5344CB8AC3E}">
        <p14:creationId xmlns:p14="http://schemas.microsoft.com/office/powerpoint/2010/main" val="22600659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63A14412-09BE-0369-8460-1C75985547EE}"/>
              </a:ext>
            </a:extLst>
          </p:cNvPr>
          <p:cNvSpPr>
            <a:spLocks noChangeAspect="1"/>
          </p:cNvSpPr>
          <p:nvPr/>
        </p:nvSpPr>
        <p:spPr>
          <a:xfrm>
            <a:off x="3754150" y="1067747"/>
            <a:ext cx="3530138" cy="3530138"/>
          </a:xfrm>
          <a:prstGeom prst="ellipse">
            <a:avLst/>
          </a:prstGeom>
          <a:solidFill>
            <a:srgbClr val="FFC000">
              <a:alpha val="18000"/>
            </a:srgb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3FF7E9C-1B46-54DB-1623-AD1EF193D7CF}"/>
              </a:ext>
            </a:extLst>
          </p:cNvPr>
          <p:cNvSpPr>
            <a:spLocks noChangeAspect="1"/>
          </p:cNvSpPr>
          <p:nvPr/>
        </p:nvSpPr>
        <p:spPr>
          <a:xfrm>
            <a:off x="3833646" y="2826174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5685E47-37FD-F129-20F1-A84F1B292409}"/>
              </a:ext>
            </a:extLst>
          </p:cNvPr>
          <p:cNvSpPr>
            <a:spLocks noChangeAspect="1"/>
          </p:cNvSpPr>
          <p:nvPr/>
        </p:nvSpPr>
        <p:spPr>
          <a:xfrm>
            <a:off x="1921607" y="2826174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CA77C15-E473-627B-04DE-B82A8AA038F4}"/>
              </a:ext>
            </a:extLst>
          </p:cNvPr>
          <p:cNvSpPr>
            <a:spLocks noChangeAspect="1"/>
          </p:cNvSpPr>
          <p:nvPr/>
        </p:nvSpPr>
        <p:spPr>
          <a:xfrm>
            <a:off x="1921607" y="1067747"/>
            <a:ext cx="3530138" cy="3530138"/>
          </a:xfrm>
          <a:prstGeom prst="ellipse">
            <a:avLst/>
          </a:prstGeom>
          <a:solidFill>
            <a:schemeClr val="bg1">
              <a:lumMod val="65000"/>
              <a:alpha val="18000"/>
            </a:schemeClr>
          </a:solidFill>
          <a:ln>
            <a:solidFill>
              <a:schemeClr val="accent1">
                <a:shade val="15000"/>
                <a:alpha val="8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B565B3-2336-11D9-B858-2372240A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957" y="274638"/>
            <a:ext cx="8229600" cy="793109"/>
          </a:xfrm>
        </p:spPr>
        <p:txBody>
          <a:bodyPr>
            <a:normAutofit/>
          </a:bodyPr>
          <a:lstStyle/>
          <a:p>
            <a:r>
              <a:rPr lang="en-US" sz="2800" dirty="0"/>
              <a:t>were these equally important to Cook?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BF3FE0-9349-C8F7-23DA-39F42EC20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33726" y="6218237"/>
            <a:ext cx="2133600" cy="365125"/>
          </a:xfrm>
        </p:spPr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1D4B228-8609-9BFF-074C-A65D08FCA02B}"/>
              </a:ext>
            </a:extLst>
          </p:cNvPr>
          <p:cNvSpPr txBox="1"/>
          <p:nvPr/>
        </p:nvSpPr>
        <p:spPr>
          <a:xfrm>
            <a:off x="4760037" y="2106454"/>
            <a:ext cx="2339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No. Commitments as an economic agent were clearly less important to Cook.</a:t>
            </a:r>
          </a:p>
        </p:txBody>
      </p:sp>
    </p:spTree>
    <p:extLst>
      <p:ext uri="{BB962C8B-B14F-4D97-AF65-F5344CB8AC3E}">
        <p14:creationId xmlns:p14="http://schemas.microsoft.com/office/powerpoint/2010/main" val="32170671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9C816D-E3C9-079F-4295-E4C15CC96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would you have done?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1C523-F349-FD4D-E13A-52EE27812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67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C7142-E9CB-7E97-BF1A-A812C621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happened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CB4F-6D04-B598-B414-84A056EE9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hearing was scheduled for March 22, 2016.</a:t>
            </a:r>
          </a:p>
          <a:p>
            <a:endParaRPr lang="en-US" dirty="0"/>
          </a:p>
          <a:p>
            <a:r>
              <a:rPr lang="en-US" dirty="0"/>
              <a:t>On March 21, the government obtained a delay, saying it had found a third party able to assist in unlocking the iPhone.</a:t>
            </a:r>
          </a:p>
          <a:p>
            <a:endParaRPr lang="en-US" dirty="0"/>
          </a:p>
          <a:p>
            <a:r>
              <a:rPr lang="en-US" dirty="0"/>
              <a:t>On March 28, the government announced that the FBI had unlocked the iPhone and withdrew its request.</a:t>
            </a:r>
          </a:p>
          <a:p>
            <a:endParaRPr lang="en-US" dirty="0"/>
          </a:p>
          <a:p>
            <a:r>
              <a:rPr lang="en-US" dirty="0"/>
              <a:t>Director Comey confirmed that the FBI had paid $1.3M for a zero-day exploit but would not identify the source.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EA3E8-AE45-381A-2E09-046D922E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0001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C7142-E9CB-7E97-BF1A-A812C6215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what happened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55CB4F-6D04-B598-B414-84A056EE98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Two years later, the Los Angeles Times reported that "the FBI eventually found that Farook's phone had information only about work and revealed nothing about the plot.“</a:t>
            </a:r>
          </a:p>
          <a:p>
            <a:endParaRPr lang="en-US" dirty="0"/>
          </a:p>
          <a:p>
            <a:r>
              <a:rPr lang="en-US" dirty="0"/>
              <a:t>The hackers have been speculated to be either an Israeli or an Australian firm.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EA3E8-AE45-381A-2E09-046D922E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A112EBD-50BA-2087-A22B-2444B7CD24C6}"/>
              </a:ext>
            </a:extLst>
          </p:cNvPr>
          <p:cNvSpPr txBox="1"/>
          <p:nvPr/>
        </p:nvSpPr>
        <p:spPr>
          <a:xfrm>
            <a:off x="2026314" y="5642652"/>
            <a:ext cx="57842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https://www.youtube.com/watch?v=BZmeZyDGkQ0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854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62402</TotalTime>
  <Words>1921</Words>
  <Application>Microsoft Office PowerPoint</Application>
  <PresentationFormat>On-screen Show (4:3)</PresentationFormat>
  <Paragraphs>243</Paragraphs>
  <Slides>46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Verdana</vt:lpstr>
      <vt:lpstr>Office Theme</vt:lpstr>
      <vt:lpstr>EECS 498 System Design of a Search Engine Winter 2026 Lecture 20:  The Citicorp Crisis and Backdoor to the iPhone</vt:lpstr>
      <vt:lpstr>agenda</vt:lpstr>
      <vt:lpstr>agenda</vt:lpstr>
      <vt:lpstr>tee shirt orders close tomorrow</vt:lpstr>
      <vt:lpstr>details</vt:lpstr>
      <vt:lpstr>details</vt:lpstr>
      <vt:lpstr>example problem</vt:lpstr>
      <vt:lpstr>PowerPoint Presentation</vt:lpstr>
      <vt:lpstr>you’ll need an HP-12 emulator</vt:lpstr>
      <vt:lpstr>agenda</vt:lpstr>
      <vt:lpstr>the Citicorp Center crisis</vt:lpstr>
      <vt:lpstr>the Citicorp Center crisis</vt:lpstr>
      <vt:lpstr>the Citicorp Center crisis</vt:lpstr>
      <vt:lpstr>the Citicorp Center crisis</vt:lpstr>
      <vt:lpstr>the Citicorp Center crisis</vt:lpstr>
      <vt:lpstr>the Citicorp Center crisis</vt:lpstr>
      <vt:lpstr>the Citicorp Center crisis</vt:lpstr>
      <vt:lpstr>the Citicorp Center crisis</vt:lpstr>
      <vt:lpstr>the Citicorp Center crisis</vt:lpstr>
      <vt:lpstr>what he actually did</vt:lpstr>
      <vt:lpstr>what he actually did</vt:lpstr>
      <vt:lpstr>what he actually did</vt:lpstr>
      <vt:lpstr>what he actually did</vt:lpstr>
      <vt:lpstr>what he actually did</vt:lpstr>
      <vt:lpstr>agenda</vt:lpstr>
      <vt:lpstr>ethical spheres</vt:lpstr>
      <vt:lpstr>four ethical spheres</vt:lpstr>
      <vt:lpstr>four ethical spheres</vt:lpstr>
      <vt:lpstr>four ethical spheres</vt:lpstr>
      <vt:lpstr>four ethical spheres</vt:lpstr>
      <vt:lpstr>four ethical spheres</vt:lpstr>
      <vt:lpstr>agenda</vt:lpstr>
      <vt:lpstr>ethical choices</vt:lpstr>
      <vt:lpstr>harder choices</vt:lpstr>
      <vt:lpstr>backdoor to the iPhone</vt:lpstr>
      <vt:lpstr>what did the terrorists do?</vt:lpstr>
      <vt:lpstr>the iPhone</vt:lpstr>
      <vt:lpstr>guest speakers</vt:lpstr>
      <vt:lpstr>PowerPoint Presentation</vt:lpstr>
      <vt:lpstr>PowerPoint Presentation</vt:lpstr>
      <vt:lpstr>why was this right-vs-right?</vt:lpstr>
      <vt:lpstr>were these equally important to Cook?</vt:lpstr>
      <vt:lpstr>were these equally important to Cook?</vt:lpstr>
      <vt:lpstr>what would you have done?</vt:lpstr>
      <vt:lpstr>what happened</vt:lpstr>
      <vt:lpstr>what happened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 The Citicorp crisis and Backdoor to the iPhone</dc:title>
  <dc:creator>Nicole Hamilton</dc:creator>
  <cp:lastModifiedBy>Nicole Hamilton</cp:lastModifiedBy>
  <cp:revision>752</cp:revision>
  <cp:lastPrinted>2023-11-15T21:42:54Z</cp:lastPrinted>
  <dcterms:created xsi:type="dcterms:W3CDTF">2014-10-28T21:56:04Z</dcterms:created>
  <dcterms:modified xsi:type="dcterms:W3CDTF">2026-10-13T23:45:28Z</dcterms:modified>
</cp:coreProperties>
</file>